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2" r:id="rId2"/>
    <p:sldId id="264" r:id="rId3"/>
    <p:sldId id="260" r:id="rId4"/>
    <p:sldId id="266" r:id="rId5"/>
    <p:sldId id="263" r:id="rId6"/>
    <p:sldId id="262" r:id="rId7"/>
    <p:sldId id="267" r:id="rId8"/>
    <p:sldId id="274" r:id="rId9"/>
    <p:sldId id="276" r:id="rId10"/>
    <p:sldId id="277" r:id="rId11"/>
    <p:sldId id="268" r:id="rId12"/>
    <p:sldId id="265" r:id="rId13"/>
    <p:sldId id="275" r:id="rId14"/>
    <p:sldId id="271" r:id="rId15"/>
    <p:sldId id="269" r:id="rId16"/>
    <p:sldId id="273" r:id="rId1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0C0C0"/>
    <a:srgbClr val="FF3300"/>
    <a:srgbClr val="DDDDDD"/>
    <a:srgbClr val="DA1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-11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E25495-51DC-4AC5-9999-9C14851D72C6}" type="datetimeFigureOut">
              <a:rPr lang="ru-RU"/>
              <a:pPr>
                <a:defRPr/>
              </a:pPr>
              <a:t>18.04.2015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338122-5D18-4CC4-9414-7EEBD2EB0F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5000">
    <p:newsfla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92A835-68E9-4E19-90F9-234289BCB6C9}" type="datetimeFigureOut">
              <a:rPr lang="ru-RU"/>
              <a:pPr>
                <a:defRPr/>
              </a:pPr>
              <a:t>18.04.2015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E433A8-70FC-4C1E-87D9-2DED72A20B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5000">
    <p:newsfla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670B6D-4A19-43E8-BE00-165159A1D95B}" type="datetimeFigureOut">
              <a:rPr lang="ru-RU"/>
              <a:pPr>
                <a:defRPr/>
              </a:pPr>
              <a:t>18.04.2015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C5D19C-9294-4381-9103-1AE57A8464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5000">
    <p:newsfla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E9DB49-3FEF-40E6-AFE6-4E82F7A9D429}" type="datetimeFigureOut">
              <a:rPr lang="ru-RU"/>
              <a:pPr>
                <a:defRPr/>
              </a:pPr>
              <a:t>18.04.2015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D2D454-F174-48FE-ACFE-224E90F513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5000">
    <p:newsfla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9E96FA-BC92-4AAC-AFC9-DCB60EBD196D}" type="datetimeFigureOut">
              <a:rPr lang="ru-RU"/>
              <a:pPr>
                <a:defRPr/>
              </a:pPr>
              <a:t>18.04.2015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C7B4C4-6585-4845-9C07-CB2957DBDB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5000">
    <p:newsfla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C9FFFA-B81A-4E68-953A-064F523F7264}" type="datetimeFigureOut">
              <a:rPr lang="ru-RU"/>
              <a:pPr>
                <a:defRPr/>
              </a:pPr>
              <a:t>18.04.2015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BDFB15-5C1D-4FA6-8299-C03FAB5EAB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5000">
    <p:newsfla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B242A7-80D6-4854-8F97-3D7C880FE98A}" type="datetimeFigureOut">
              <a:rPr lang="ru-RU"/>
              <a:pPr>
                <a:defRPr/>
              </a:pPr>
              <a:t>18.04.2015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6A6364-2067-4006-9EC2-CC3AD83E8B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5000">
    <p:newsfla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A78785-7FA0-4C0B-BB39-5EAF9CA9DF66}" type="datetimeFigureOut">
              <a:rPr lang="ru-RU"/>
              <a:pPr>
                <a:defRPr/>
              </a:pPr>
              <a:t>18.04.2015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EFE240-CB87-4AA0-998B-1820703DCC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5000">
    <p:newsfla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8A0E21-9FC6-4733-B119-F8AC3119D1CA}" type="datetimeFigureOut">
              <a:rPr lang="ru-RU"/>
              <a:pPr>
                <a:defRPr/>
              </a:pPr>
              <a:t>18.04.2015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A5EDBB-127A-44B6-8AC9-6E31B37245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5000">
    <p:newsfla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1D8F31-C254-4498-A49F-7631F43C0B95}" type="datetimeFigureOut">
              <a:rPr lang="ru-RU"/>
              <a:pPr>
                <a:defRPr/>
              </a:pPr>
              <a:t>18.04.2015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0DA867-F010-41B4-A158-9A51CACE7F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5000">
    <p:newsfla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9CF03C-B89E-44D7-AA4A-9EB6EA3A8203}" type="datetimeFigureOut">
              <a:rPr lang="ru-RU"/>
              <a:pPr>
                <a:defRPr/>
              </a:pPr>
              <a:t>18.04.2015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CCC601-5D65-45BB-8B77-8B876ABB5F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5000">
    <p:newsfla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email">
            <a:alphaModFix amt="44000"/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9D349C3A-DF6A-40EB-942E-A6F95F04EB10}" type="datetimeFigureOut">
              <a:rPr lang="ru-RU"/>
              <a:pPr>
                <a:defRPr/>
              </a:pPr>
              <a:t>18.04.2015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5B1AAED3-441D-4547-B31A-045AC1651A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advTm="5000">
    <p:newsflash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Documents%20and%20Settings\Admin\&#1056;&#1072;&#1073;&#1086;&#1095;&#1080;&#1081;%20&#1089;&#1090;&#1086;&#1083;\&#1084;&#1091;&#1079;&#1099;&#1082;&#1072;\Voennye-pesni-Vyzyvayu-iz-bessmertiya-minus(muzofon.com).mp3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1772816"/>
            <a:ext cx="8712968" cy="3744415"/>
          </a:xfrm>
          <a:effectLst>
            <a:softEdge rad="31750"/>
          </a:effectLst>
        </p:spPr>
        <p:txBody>
          <a:bodyPr>
            <a:noAutofit/>
            <a:scene3d>
              <a:camera prst="orthographicFront"/>
              <a:lightRig rig="glow" dir="tl">
                <a:rot lat="0" lon="0" rev="5400000"/>
              </a:lightRig>
            </a:scene3d>
            <a:sp3d extrusionH="57150" contourW="12700">
              <a:bevelT w="25400" h="25400" prst="relaxedInset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4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tx1">
                      <a:lumMod val="95000"/>
                      <a:lumOff val="5000"/>
                      <a:alpha val="6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Электронный путеводитель по памятным местам </a:t>
            </a:r>
            <a:br>
              <a:rPr lang="ru-RU" sz="4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tx1">
                      <a:lumMod val="95000"/>
                      <a:lumOff val="5000"/>
                      <a:alpha val="6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ru-RU" sz="48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tx1">
                      <a:lumMod val="95000"/>
                      <a:lumOff val="5000"/>
                      <a:alpha val="6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пгт</a:t>
            </a:r>
            <a:r>
              <a:rPr lang="ru-RU" sz="4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tx1">
                      <a:lumMod val="95000"/>
                      <a:lumOff val="5000"/>
                      <a:alpha val="6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. Белая Берёзка</a:t>
            </a:r>
            <a:endParaRPr lang="ru-RU" sz="48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glow rad="101600">
                  <a:schemeClr val="tx1">
                    <a:lumMod val="95000"/>
                    <a:lumOff val="5000"/>
                    <a:alpha val="60000"/>
                  </a:schemeClr>
                </a:glow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5" name="Рисунок 4" descr="may9.png"/>
          <p:cNvPicPr>
            <a:picLocks noChangeAspect="1"/>
          </p:cNvPicPr>
          <p:nvPr/>
        </p:nvPicPr>
        <p:blipFill>
          <a:blip r:embed="rId3" cstate="email">
            <a:lum bright="20000" contrast="-20000"/>
          </a:blip>
          <a:stretch>
            <a:fillRect/>
          </a:stretch>
        </p:blipFill>
        <p:spPr>
          <a:xfrm>
            <a:off x="683568" y="5157192"/>
            <a:ext cx="7668344" cy="1328917"/>
          </a:xfrm>
          <a:prstGeom prst="rect">
            <a:avLst/>
          </a:prstGeom>
        </p:spPr>
      </p:pic>
      <p:pic>
        <p:nvPicPr>
          <p:cNvPr id="6" name="Рисунок 5" descr="d3cbfd0b56f8a661f2ca9ad81b024ba8.pn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2987824" y="260648"/>
            <a:ext cx="3719780" cy="2077715"/>
          </a:xfrm>
          <a:prstGeom prst="rect">
            <a:avLst/>
          </a:prstGeom>
          <a:effectLst>
            <a:glow rad="228600">
              <a:schemeClr val="tx1">
                <a:lumMod val="95000"/>
                <a:lumOff val="5000"/>
                <a:alpha val="40000"/>
              </a:schemeClr>
            </a:glow>
          </a:effectLst>
        </p:spPr>
      </p:pic>
      <p:pic>
        <p:nvPicPr>
          <p:cNvPr id="7" name="Voennye-pesni-Vyzyvayu-iz-bessmertiya-minus(muzofon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email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500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16"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P13-12-10_15.25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lum bright="20000" contrast="-10000"/>
          </a:blip>
          <a:stretch>
            <a:fillRect/>
          </a:stretch>
        </p:blipFill>
        <p:spPr>
          <a:xfrm>
            <a:off x="827584" y="1124744"/>
            <a:ext cx="7488832" cy="5326458"/>
          </a:xfrm>
          <a:prstGeom prst="snip1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/>
            </a:solidFill>
            <a:miter lim="800000"/>
          </a:ln>
          <a:effectLst>
            <a:glow rad="101600">
              <a:schemeClr val="tx1">
                <a:lumMod val="95000"/>
                <a:lumOff val="5000"/>
                <a:alpha val="60000"/>
              </a:schemeClr>
            </a:glow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850106"/>
          </a:xfrm>
        </p:spPr>
        <p:txBody>
          <a:bodyPr>
            <a:normAutofit fontScale="90000"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tx1">
                      <a:lumMod val="95000"/>
                      <a:lumOff val="5000"/>
                      <a:alpha val="6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Памятный знак воинам 13 Армии</a:t>
            </a:r>
            <a:endParaRPr lang="ru-RU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glow rad="101600">
                  <a:schemeClr val="tx1">
                    <a:lumMod val="95000"/>
                    <a:lumOff val="5000"/>
                    <a:alpha val="60000"/>
                  </a:schemeClr>
                </a:glow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Tm="5000">
    <p:newsflash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/>
          </p:cNvSpPr>
          <p:nvPr>
            <p:ph type="title"/>
          </p:nvPr>
        </p:nvSpPr>
        <p:spPr>
          <a:xfrm>
            <a:off x="474663" y="25400"/>
            <a:ext cx="8043889" cy="939785"/>
          </a:xfrm>
        </p:spPr>
        <p:txBody>
          <a:bodyPr/>
          <a:lstStyle/>
          <a:p>
            <a:pPr>
              <a:defRPr/>
            </a:pPr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Кошелев Василий Иванович</a:t>
            </a:r>
          </a:p>
        </p:txBody>
      </p:sp>
      <p:pic>
        <p:nvPicPr>
          <p:cNvPr id="20485" name="Picture 5" descr="ФОТО.КОШЕЛЕВ ВАСИЛИЙ ИВАНОВИЧ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7158" y="1428736"/>
            <a:ext cx="2381250" cy="3324225"/>
          </a:xfrm>
          <a:prstGeom prst="rect">
            <a:avLst/>
          </a:prstGeom>
          <a:noFill/>
        </p:spPr>
      </p:pic>
      <p:sp>
        <p:nvSpPr>
          <p:cNvPr id="20486" name="Rectangle 6"/>
          <p:cNvSpPr>
            <a:spLocks noChangeArrowheads="1"/>
          </p:cNvSpPr>
          <p:nvPr/>
        </p:nvSpPr>
        <p:spPr bwMode="auto">
          <a:xfrm>
            <a:off x="2916238" y="2513762"/>
            <a:ext cx="576103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just"/>
            <a:r>
              <a:rPr lang="ru-RU" sz="2000" dirty="0">
                <a:latin typeface="Arial Black" pitchFamily="34" charset="0"/>
              </a:rPr>
              <a:t> </a:t>
            </a:r>
            <a:r>
              <a:rPr lang="ru-RU" dirty="0"/>
              <a:t>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071802" y="1214422"/>
            <a:ext cx="5072098" cy="440120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Емлютин</a:t>
            </a:r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в своей книге (с.47-48) о Кошелеве В.И. написал: «Командир Василий Иванович Кошелев, человек бесстрашный и горячий. Не скрывая, он подрожал тому, чьим именем был назван его отряд. Он любил верховую езду на лошади и не расставался с плетью и чёрной папахой, на которой была пришита красная лента. Да, он чем-то напоминал нам Чапаева. До войны Кошелев работал на лесокомбинате «Белая Берёзка». Он гордился тем, что партизаны называли его «Наш Чапай».</a:t>
            </a:r>
            <a:endParaRPr lang="ru-RU" sz="2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Tm="7000">
    <p:newsflash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/>
          </p:cNvSpPr>
          <p:nvPr>
            <p:ph type="title"/>
          </p:nvPr>
        </p:nvSpPr>
        <p:spPr>
          <a:xfrm>
            <a:off x="0" y="0"/>
            <a:ext cx="8001024" cy="1071546"/>
          </a:xfrm>
        </p:spPr>
        <p:txBody>
          <a:bodyPr/>
          <a:lstStyle/>
          <a:p>
            <a:pPr>
              <a:defRPr/>
            </a:pPr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Первый состав отряда </a:t>
            </a:r>
            <a:b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</a:br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им</a:t>
            </a:r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. Чапаева </a:t>
            </a:r>
          </a:p>
        </p:txBody>
      </p:sp>
      <p:sp>
        <p:nvSpPr>
          <p:cNvPr id="19459" name="Rectangle 3"/>
          <p:cNvSpPr>
            <a:spLocks noGrp="1"/>
          </p:cNvSpPr>
          <p:nvPr>
            <p:ph type="body" idx="1"/>
          </p:nvPr>
        </p:nvSpPr>
        <p:spPr>
          <a:xfrm>
            <a:off x="250825" y="1071546"/>
            <a:ext cx="8321703" cy="5597542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lnSpc>
                <a:spcPct val="80000"/>
              </a:lnSpc>
              <a:buFont typeface="Arial" charset="0"/>
              <a:buNone/>
              <a:defRPr/>
            </a:pPr>
            <a:r>
              <a:rPr lang="ru-RU" sz="1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ru-RU" sz="1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Зайцев А.Ф.член ВКП(б)</a:t>
            </a:r>
          </a:p>
          <a:p>
            <a:pPr>
              <a:lnSpc>
                <a:spcPct val="80000"/>
              </a:lnSpc>
              <a:buFont typeface="Arial" charset="0"/>
              <a:buNone/>
              <a:defRPr/>
            </a:pPr>
            <a:r>
              <a:rPr lang="ru-RU" sz="1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 Холостяков Б/парт</a:t>
            </a:r>
          </a:p>
          <a:p>
            <a:pPr>
              <a:lnSpc>
                <a:spcPct val="80000"/>
              </a:lnSpc>
              <a:buFont typeface="Arial" charset="0"/>
              <a:buNone/>
              <a:defRPr/>
            </a:pPr>
            <a:r>
              <a:rPr lang="ru-RU" sz="1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 </a:t>
            </a:r>
            <a:r>
              <a:rPr lang="ru-RU" sz="1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Жаденов</a:t>
            </a:r>
            <a:r>
              <a:rPr lang="ru-RU" sz="1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 Е.Е. член ВКП(б)</a:t>
            </a:r>
          </a:p>
          <a:p>
            <a:pPr>
              <a:lnSpc>
                <a:spcPct val="80000"/>
              </a:lnSpc>
              <a:buFont typeface="Arial" charset="0"/>
              <a:buNone/>
              <a:defRPr/>
            </a:pPr>
            <a:r>
              <a:rPr lang="ru-RU" sz="1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 Кошелев В.И. Б/парт </a:t>
            </a:r>
          </a:p>
          <a:p>
            <a:pPr>
              <a:lnSpc>
                <a:spcPct val="80000"/>
              </a:lnSpc>
              <a:buFont typeface="Arial" charset="0"/>
              <a:buNone/>
              <a:defRPr/>
            </a:pPr>
            <a:r>
              <a:rPr lang="ru-RU" sz="1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 </a:t>
            </a:r>
            <a:r>
              <a:rPr lang="ru-RU" sz="1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Цыбин</a:t>
            </a:r>
            <a:r>
              <a:rPr lang="ru-RU" sz="1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 А.И. член ВКП(б) </a:t>
            </a:r>
          </a:p>
          <a:p>
            <a:pPr>
              <a:lnSpc>
                <a:spcPct val="80000"/>
              </a:lnSpc>
              <a:buFont typeface="Arial" charset="0"/>
              <a:buNone/>
              <a:defRPr/>
            </a:pPr>
            <a:r>
              <a:rPr lang="ru-RU" sz="1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 Федосов Жорж Б/парт </a:t>
            </a:r>
          </a:p>
          <a:p>
            <a:pPr>
              <a:lnSpc>
                <a:spcPct val="80000"/>
              </a:lnSpc>
              <a:buFont typeface="Arial" charset="0"/>
              <a:buNone/>
              <a:defRPr/>
            </a:pPr>
            <a:r>
              <a:rPr lang="ru-RU" sz="1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 Яковлев Г.М. член ВКП(б)</a:t>
            </a:r>
          </a:p>
          <a:p>
            <a:pPr>
              <a:lnSpc>
                <a:spcPct val="80000"/>
              </a:lnSpc>
              <a:buFont typeface="Arial" charset="0"/>
              <a:buNone/>
              <a:defRPr/>
            </a:pPr>
            <a:r>
              <a:rPr lang="ru-RU" sz="1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 </a:t>
            </a:r>
            <a:r>
              <a:rPr lang="ru-RU" sz="1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Любич</a:t>
            </a:r>
            <a:r>
              <a:rPr lang="ru-RU" sz="1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 Петр Б/парт </a:t>
            </a:r>
          </a:p>
          <a:p>
            <a:pPr>
              <a:lnSpc>
                <a:spcPct val="80000"/>
              </a:lnSpc>
              <a:buFont typeface="Arial" charset="0"/>
              <a:buNone/>
              <a:defRPr/>
            </a:pPr>
            <a:r>
              <a:rPr lang="ru-RU" sz="1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 Шевцов А.Д. член ВКП(б)</a:t>
            </a:r>
          </a:p>
          <a:p>
            <a:pPr>
              <a:lnSpc>
                <a:spcPct val="80000"/>
              </a:lnSpc>
              <a:buFont typeface="Arial" charset="0"/>
              <a:buNone/>
              <a:defRPr/>
            </a:pPr>
            <a:r>
              <a:rPr lang="ru-RU" sz="1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 </a:t>
            </a:r>
            <a:r>
              <a:rPr lang="ru-RU" sz="1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Самуиленко</a:t>
            </a:r>
            <a:r>
              <a:rPr lang="ru-RU" sz="1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 Роман Б/парт </a:t>
            </a:r>
          </a:p>
          <a:p>
            <a:pPr>
              <a:lnSpc>
                <a:spcPct val="80000"/>
              </a:lnSpc>
              <a:buFont typeface="Arial" charset="0"/>
              <a:buNone/>
              <a:defRPr/>
            </a:pPr>
            <a:r>
              <a:rPr lang="ru-RU" sz="1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 </a:t>
            </a:r>
            <a:r>
              <a:rPr lang="ru-RU" sz="1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Мыльников</a:t>
            </a:r>
            <a:r>
              <a:rPr lang="ru-RU" sz="1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 И.И. член ВКП(б)</a:t>
            </a:r>
          </a:p>
          <a:p>
            <a:pPr>
              <a:lnSpc>
                <a:spcPct val="80000"/>
              </a:lnSpc>
              <a:buFont typeface="Arial" charset="0"/>
              <a:buNone/>
              <a:defRPr/>
            </a:pPr>
            <a:r>
              <a:rPr lang="ru-RU" sz="1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 Воскобойников В. Б/парт</a:t>
            </a:r>
          </a:p>
          <a:p>
            <a:pPr>
              <a:lnSpc>
                <a:spcPct val="80000"/>
              </a:lnSpc>
              <a:buFont typeface="Arial" charset="0"/>
              <a:buNone/>
              <a:defRPr/>
            </a:pPr>
            <a:r>
              <a:rPr lang="ru-RU" sz="1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 Ященко С.А. член ВКП(б) </a:t>
            </a:r>
          </a:p>
          <a:p>
            <a:pPr>
              <a:lnSpc>
                <a:spcPct val="80000"/>
              </a:lnSpc>
              <a:buFont typeface="Arial" charset="0"/>
              <a:buNone/>
              <a:defRPr/>
            </a:pPr>
            <a:r>
              <a:rPr lang="ru-RU" sz="1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 Коваленко А. Б/парт</a:t>
            </a:r>
          </a:p>
          <a:p>
            <a:pPr>
              <a:lnSpc>
                <a:spcPct val="80000"/>
              </a:lnSpc>
              <a:buFont typeface="Arial" charset="0"/>
              <a:buNone/>
              <a:defRPr/>
            </a:pPr>
            <a:r>
              <a:rPr lang="ru-RU" sz="1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 </a:t>
            </a:r>
            <a:r>
              <a:rPr lang="ru-RU" sz="1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Зенковский</a:t>
            </a:r>
            <a:r>
              <a:rPr lang="ru-RU" sz="1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 В.В. член ВЛКСМ </a:t>
            </a:r>
          </a:p>
          <a:p>
            <a:pPr>
              <a:lnSpc>
                <a:spcPct val="80000"/>
              </a:lnSpc>
              <a:buFont typeface="Arial" charset="0"/>
              <a:buNone/>
              <a:defRPr/>
            </a:pPr>
            <a:r>
              <a:rPr lang="ru-RU" sz="1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 Кузнецов И. Б/парт </a:t>
            </a:r>
          </a:p>
          <a:p>
            <a:pPr>
              <a:lnSpc>
                <a:spcPct val="80000"/>
              </a:lnSpc>
              <a:buFont typeface="Arial" charset="0"/>
              <a:buNone/>
              <a:defRPr/>
            </a:pPr>
            <a:r>
              <a:rPr lang="ru-RU" sz="1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 Подгурский Гр. член ВЛКСМ</a:t>
            </a:r>
          </a:p>
          <a:p>
            <a:pPr>
              <a:lnSpc>
                <a:spcPct val="80000"/>
              </a:lnSpc>
              <a:buFont typeface="Arial" charset="0"/>
              <a:buNone/>
              <a:defRPr/>
            </a:pPr>
            <a:r>
              <a:rPr lang="ru-RU" sz="1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 </a:t>
            </a:r>
            <a:r>
              <a:rPr lang="ru-RU" sz="1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Зенковская</a:t>
            </a:r>
            <a:r>
              <a:rPr lang="ru-RU" sz="1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 Н. член ВЛКСМ </a:t>
            </a:r>
          </a:p>
          <a:p>
            <a:pPr>
              <a:lnSpc>
                <a:spcPct val="80000"/>
              </a:lnSpc>
              <a:buFont typeface="Arial" charset="0"/>
              <a:buNone/>
              <a:defRPr/>
            </a:pPr>
            <a:r>
              <a:rPr lang="ru-RU" sz="1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 </a:t>
            </a:r>
            <a:r>
              <a:rPr lang="ru-RU" sz="1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Шкиридко</a:t>
            </a:r>
            <a:r>
              <a:rPr lang="ru-RU" sz="1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 О.Т. член ВЛКСМ </a:t>
            </a:r>
            <a:r>
              <a:rPr lang="ru-RU" sz="1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 </a:t>
            </a:r>
            <a:r>
              <a:rPr lang="ru-RU" sz="1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 </a:t>
            </a:r>
          </a:p>
        </p:txBody>
      </p:sp>
      <p:pic>
        <p:nvPicPr>
          <p:cNvPr id="17412" name="Picture 7" descr="ФОТО.ВОЗРАЩАЯСЬ  ПОСЛЕ БОЯ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716463" y="2492375"/>
            <a:ext cx="3960812" cy="251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5000">
    <p:newsflash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Памятные доски на проходной комбината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" name="Picture 6" descr="DSC04989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0034" y="1643050"/>
            <a:ext cx="3210845" cy="2507172"/>
          </a:xfrm>
          <a:prstGeom prst="rect">
            <a:avLst/>
          </a:prstGeom>
          <a:noFill/>
          <a:ln w="9525">
            <a:solidFill>
              <a:schemeClr val="accent6"/>
            </a:solidFill>
            <a:miter lim="800000"/>
            <a:headEnd/>
            <a:tailEnd/>
          </a:ln>
        </p:spPr>
      </p:pic>
      <p:pic>
        <p:nvPicPr>
          <p:cNvPr id="5" name="Picture 4" descr="DSC04990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214942" y="1714488"/>
            <a:ext cx="3151728" cy="2428892"/>
          </a:xfrm>
          <a:prstGeom prst="rect">
            <a:avLst/>
          </a:prstGeom>
          <a:noFill/>
          <a:ln w="9525">
            <a:solidFill>
              <a:schemeClr val="accent6"/>
            </a:solidFill>
            <a:miter lim="800000"/>
            <a:headEnd/>
            <a:tailEnd/>
          </a:ln>
        </p:spPr>
      </p:pic>
      <p:pic>
        <p:nvPicPr>
          <p:cNvPr id="6" name="Picture 5" descr="DSC04988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714612" y="4071942"/>
            <a:ext cx="3286148" cy="2482145"/>
          </a:xfrm>
          <a:prstGeom prst="rect">
            <a:avLst/>
          </a:prstGeom>
          <a:noFill/>
          <a:ln w="9525">
            <a:solidFill>
              <a:schemeClr val="accent6"/>
            </a:solidFill>
            <a:miter lim="800000"/>
            <a:headEnd/>
            <a:tailEnd/>
          </a:ln>
        </p:spPr>
      </p:pic>
    </p:spTree>
  </p:cSld>
  <p:clrMapOvr>
    <a:masterClrMapping/>
  </p:clrMapOvr>
  <p:transition advTm="5000">
    <p:newsflash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Балухтин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Филипп Степанович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21509" name="Picture 5" descr="C:\Documents and Settings\УЧЕНИК\Рабочий стол\балухтин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500166" y="1714488"/>
            <a:ext cx="2714644" cy="3775053"/>
          </a:xfrm>
          <a:prstGeom prst="rect">
            <a:avLst/>
          </a:prstGeom>
          <a:noFill/>
        </p:spPr>
      </p:pic>
      <p:pic>
        <p:nvPicPr>
          <p:cNvPr id="21510" name="Picture 6" descr="C:\Documents and Settings\УЧЕНИК\Рабочий стол\балузтин 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72066" y="1714488"/>
            <a:ext cx="2500330" cy="3801604"/>
          </a:xfrm>
          <a:prstGeom prst="rect">
            <a:avLst/>
          </a:prstGeom>
          <a:noFill/>
        </p:spPr>
      </p:pic>
    </p:spTree>
  </p:cSld>
  <p:clrMapOvr>
    <a:masterClrMapping/>
  </p:clrMapOvr>
  <p:transition advTm="5000">
    <p:newsflash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000108"/>
          </a:xfrm>
        </p:spPr>
        <p:txBody>
          <a:bodyPr/>
          <a:lstStyle/>
          <a:p>
            <a:pPr>
              <a:defRPr/>
            </a:pPr>
            <a:r>
              <a:rPr lang="ru-RU" sz="2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Ромашин</a:t>
            </a: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 Михаил Петрович – герой Советского Союза</a:t>
            </a:r>
          </a:p>
        </p:txBody>
      </p:sp>
      <p:sp>
        <p:nvSpPr>
          <p:cNvPr id="24579" name="Rectangle 3"/>
          <p:cNvSpPr>
            <a:spLocks noGrp="1"/>
          </p:cNvSpPr>
          <p:nvPr>
            <p:ph type="body" idx="1"/>
          </p:nvPr>
        </p:nvSpPr>
        <p:spPr>
          <a:xfrm>
            <a:off x="214282" y="928670"/>
            <a:ext cx="6000760" cy="5643578"/>
          </a:xfrm>
        </p:spPr>
        <p:txBody>
          <a:bodyPr/>
          <a:lstStyle/>
          <a:p>
            <a:pPr>
              <a:lnSpc>
                <a:spcPct val="80000"/>
              </a:lnSpc>
              <a:buFont typeface="Arial" charset="0"/>
              <a:buNone/>
              <a:defRPr/>
            </a:pPr>
            <a:r>
              <a:rPr lang="ru-RU" sz="1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       (</a:t>
            </a:r>
            <a:r>
              <a:rPr lang="ru-RU" sz="1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1905—1964), один из руководителей партизанского движения на </a:t>
            </a:r>
            <a:r>
              <a:rPr lang="ru-RU" sz="1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Брянщине</a:t>
            </a:r>
            <a:r>
              <a:rPr lang="ru-RU" sz="1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, Герой Советского Союза (1 сентября</a:t>
            </a:r>
            <a:br>
              <a:rPr lang="ru-RU" sz="1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</a:br>
            <a:r>
              <a:rPr lang="ru-RU" sz="1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    1943 г.); член КПСС с 1928 г. Родился в д. </a:t>
            </a:r>
            <a:r>
              <a:rPr lang="ru-RU" sz="1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Крыловка</a:t>
            </a:r>
            <a:r>
              <a:rPr lang="ru-RU" sz="1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 (ныне в черте Брянска) в семье рабочего. С 1939 г.— секретарь Брянского райкома партии.</a:t>
            </a:r>
            <a:br>
              <a:rPr lang="ru-RU" sz="1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</a:br>
            <a:r>
              <a:rPr lang="ru-RU" sz="1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    В Отечественную войну с осени 1941 г.— командир Брянского партизанского отряда, затем бригады им. Н. А. Щорса. Весной 1943 г. руководил операциями по подрыву </a:t>
            </a:r>
            <a:r>
              <a:rPr lang="ru-RU" sz="1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Навлинского</a:t>
            </a:r>
            <a:r>
              <a:rPr lang="ru-RU" sz="1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 (р. Навля) и </a:t>
            </a:r>
            <a:r>
              <a:rPr lang="ru-RU" sz="1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Выгоничского</a:t>
            </a:r>
            <a:r>
              <a:rPr lang="ru-RU" sz="1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 («Голубого», р. Десна) железнодорожных мостов, игравших важную роль в подготовке наступательной операции противника на Курской дуге. За мужество и отвагу, проявленные в боях против немецко-фашистских захватчиков, </a:t>
            </a:r>
            <a:r>
              <a:rPr lang="ru-RU" sz="1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Ромашин</a:t>
            </a:r>
            <a:r>
              <a:rPr lang="ru-RU" sz="1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 удостоен звания Героя Советского Союза.</a:t>
            </a:r>
            <a:br>
              <a:rPr lang="ru-RU" sz="1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</a:br>
            <a:r>
              <a:rPr lang="ru-RU" sz="1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    После освобождения Брянской обл. от немецко-фашистских оккупантов (сентябрь</a:t>
            </a:r>
            <a:br>
              <a:rPr lang="ru-RU" sz="1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</a:br>
            <a:r>
              <a:rPr lang="ru-RU" sz="1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    г.) М. П. </a:t>
            </a:r>
            <a:r>
              <a:rPr lang="ru-RU" sz="1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Ромашин</a:t>
            </a:r>
            <a:r>
              <a:rPr lang="ru-RU" sz="1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 —на советской и партийной работе. </a:t>
            </a:r>
          </a:p>
        </p:txBody>
      </p:sp>
      <p:pic>
        <p:nvPicPr>
          <p:cNvPr id="22531" name="Picture 5" descr="biogr_spravka_26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143636" y="1500174"/>
            <a:ext cx="2643187" cy="322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8000">
    <p:newsflash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500034" y="1500174"/>
            <a:ext cx="8001056" cy="5025170"/>
          </a:xfrm>
        </p:spPr>
        <p:txBody>
          <a:bodyPr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24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Автор: Ткач Полина, ученица 9 «а» класса МБОУ Белоберезковская СОШ № 1, 15 лет. 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24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руководитель: </a:t>
            </a:r>
            <a:r>
              <a:rPr lang="ru-RU" sz="240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Крещик</a:t>
            </a:r>
            <a:r>
              <a:rPr lang="ru-RU" sz="24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Сергей Андреевич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24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Источники информации: </a:t>
            </a:r>
          </a:p>
          <a:p>
            <a:pPr marL="274320" indent="-274320"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24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Материалы поселкового музея</a:t>
            </a:r>
          </a:p>
          <a:p>
            <a:pPr marL="274320" indent="-274320"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40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podvig-naroda.ru</a:t>
            </a:r>
            <a:endParaRPr lang="ru-RU" sz="2400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 marL="274320" indent="-274320"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40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obd-memorial.ru</a:t>
            </a:r>
            <a:endParaRPr lang="ru-RU" sz="2400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>
              <a:defRPr/>
            </a:pPr>
            <a:r>
              <a:rPr lang="ru-RU" sz="24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http://sensusware.ru/romashin_mihail_petrovith.html</a:t>
            </a:r>
          </a:p>
          <a:p>
            <a:pPr>
              <a:defRPr/>
            </a:pPr>
            <a:r>
              <a:rPr lang="ru-RU" sz="24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http://belayaberyozka.narod.ru/index.htm</a:t>
            </a:r>
            <a:endParaRPr lang="ru-RU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274320" indent="-274320" fontAlgn="auto">
              <a:spcAft>
                <a:spcPts val="0"/>
              </a:spcAft>
              <a:buFont typeface="Wingdings" pitchFamily="2" charset="2"/>
              <a:buChar char="§"/>
              <a:defRPr/>
            </a:pPr>
            <a:endParaRPr lang="ru-RU" b="1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 marL="274320" indent="-274320" fontAlgn="auto">
              <a:spcAft>
                <a:spcPts val="0"/>
              </a:spcAft>
              <a:buFont typeface="Wingdings" pitchFamily="2" charset="2"/>
              <a:buChar char="§"/>
              <a:defRPr/>
            </a:pPr>
            <a:endParaRPr lang="ru-RU" b="1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Tm="5000">
    <p:newsfla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defRPr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-214346" y="0"/>
            <a:ext cx="8786842" cy="17543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tx1">
                      <a:lumMod val="95000"/>
                      <a:lumOff val="5000"/>
                      <a:alpha val="6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Памятные места </a:t>
            </a:r>
            <a:r>
              <a:rPr lang="ru-RU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tx1">
                      <a:lumMod val="95000"/>
                      <a:lumOff val="5000"/>
                      <a:alpha val="6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 поселке Белая Березка</a:t>
            </a:r>
          </a:p>
        </p:txBody>
      </p:sp>
      <p:pic>
        <p:nvPicPr>
          <p:cNvPr id="13315" name="Picture 5" descr="F:\ЗЗЗА КИНОТЕАТРОМ\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835696" y="1844824"/>
            <a:ext cx="5214937" cy="4572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advTm="5000">
    <p:newsfla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6" descr="getImage (3)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85786" y="554451"/>
            <a:ext cx="6521477" cy="5589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0" name="Rectangle 8"/>
          <p:cNvSpPr>
            <a:spLocks noChangeArrowheads="1"/>
          </p:cNvSpPr>
          <p:nvPr/>
        </p:nvSpPr>
        <p:spPr bwMode="auto">
          <a:xfrm>
            <a:off x="827088" y="692150"/>
            <a:ext cx="237676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Партизаны :</a:t>
            </a:r>
          </a:p>
          <a:p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Федосов Г. С.</a:t>
            </a:r>
          </a:p>
          <a:p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Остапов Я. П.</a:t>
            </a:r>
          </a:p>
          <a:p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Азаров Г. И.</a:t>
            </a:r>
          </a:p>
          <a:p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Артемьев И. И.</a:t>
            </a:r>
          </a:p>
        </p:txBody>
      </p:sp>
    </p:spTree>
  </p:cSld>
  <p:clrMapOvr>
    <a:masterClrMapping/>
  </p:clrMapOvr>
  <p:transition advTm="5000">
    <p:newsfla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/>
          </p:cNvSpPr>
          <p:nvPr>
            <p:ph type="title"/>
          </p:nvPr>
        </p:nvSpPr>
        <p:spPr>
          <a:xfrm>
            <a:off x="-252413" y="0"/>
            <a:ext cx="8229601" cy="1143000"/>
          </a:xfrm>
        </p:spPr>
        <p:txBody>
          <a:bodyPr/>
          <a:lstStyle/>
          <a:p>
            <a:pPr>
              <a:defRPr/>
            </a:pPr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Остапов Яков  Павлович </a:t>
            </a:r>
          </a:p>
        </p:txBody>
      </p:sp>
      <p:sp>
        <p:nvSpPr>
          <p:cNvPr id="21507" name="Rectangle 3"/>
          <p:cNvSpPr>
            <a:spLocks noGrp="1"/>
          </p:cNvSpPr>
          <p:nvPr>
            <p:ph type="body" idx="1"/>
          </p:nvPr>
        </p:nvSpPr>
        <p:spPr>
          <a:xfrm>
            <a:off x="179388" y="836613"/>
            <a:ext cx="5915025" cy="5832475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lnSpc>
                <a:spcPct val="90000"/>
              </a:lnSpc>
              <a:buFont typeface="Arial" charset="0"/>
              <a:buNone/>
              <a:defRPr/>
            </a:pP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 «Мой прапрадедушка Остапов Яков Павлович родился в 1905 году. До войны он с семьей жил в Поселке Белая Березка, работал на деревообрабатывающем заводе в транспортном цехе. В семье у него было пятеро детей – 4 сына и дочь.</a:t>
            </a:r>
          </a:p>
          <a:p>
            <a:pPr>
              <a:lnSpc>
                <a:spcPct val="90000"/>
              </a:lnSpc>
              <a:buFont typeface="Arial" charset="0"/>
              <a:buNone/>
              <a:defRPr/>
            </a:pP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  Работал он в одной бригаде с Кошелевым Николаем Васильевичем. Когда немцы пришли в поселок, Кошелев образовал партизанский отряд. Дедушка ушёл вместе с ним. Сначала он был денщиком у командира, а потом перешел в разведку. Семью он отправил в деревню </a:t>
            </a:r>
            <a:r>
              <a:rPr lang="ru-RU" sz="2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Сагутьево</a:t>
            </a: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 а старший сын остался с ним.</a:t>
            </a:r>
          </a:p>
          <a:p>
            <a:pPr>
              <a:lnSpc>
                <a:spcPct val="90000"/>
              </a:lnSpc>
              <a:buFont typeface="Arial" charset="0"/>
              <a:buNone/>
              <a:defRPr/>
            </a:pP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  В марте 1943 года он был тяжело ранен в живот, в результате чего умер. Похоронен прапрадедушка в центре поселка вместе с другими партизанами, погибшими в тот же день. Память о нашем дедушке останется в наших сердцах навсегда ».</a:t>
            </a:r>
          </a:p>
          <a:p>
            <a:pPr>
              <a:lnSpc>
                <a:spcPct val="90000"/>
              </a:lnSpc>
              <a:buFont typeface="Arial" charset="0"/>
              <a:buNone/>
              <a:defRPr/>
            </a:pPr>
            <a:endParaRPr lang="ru-RU" sz="20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>
              <a:lnSpc>
                <a:spcPct val="90000"/>
              </a:lnSpc>
              <a:buFont typeface="Arial" charset="0"/>
              <a:buNone/>
              <a:defRPr/>
            </a:pPr>
            <a:endParaRPr lang="ru-RU" sz="24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8435" name="Picture 5" descr="5-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228184" y="1700808"/>
            <a:ext cx="2620962" cy="338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8000">
    <p:newsfla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7" descr="IMG_20150413_173228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0825" y="188913"/>
            <a:ext cx="3385071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7" descr="DSC04980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924300" y="188913"/>
            <a:ext cx="3240088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14282" y="4143380"/>
            <a:ext cx="7000924" cy="230832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 поселке Белая Березка открыты две памятные доски . Во время Великой Отечественной войны здесь  располагался штаб партизанской бригады им. Чапаева и проходили крупные бои  против фашистских оккупантов.</a:t>
            </a:r>
          </a:p>
        </p:txBody>
      </p:sp>
    </p:spTree>
  </p:cSld>
  <p:clrMapOvr>
    <a:masterClrMapping/>
  </p:clrMapOvr>
  <p:transition advTm="6000">
    <p:newsfla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/>
          </p:cNvSpPr>
          <p:nvPr>
            <p:ph type="title"/>
          </p:nvPr>
        </p:nvSpPr>
        <p:spPr>
          <a:xfrm>
            <a:off x="0" y="0"/>
            <a:ext cx="4643438" cy="692150"/>
          </a:xfrm>
        </p:spPr>
        <p:txBody>
          <a:bodyPr/>
          <a:lstStyle/>
          <a:p>
            <a:pPr eaLnBrk="1" hangingPunct="1">
              <a:defRPr/>
            </a:pP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</a:rPr>
              <a:t>Коваленко Георгий Ефремович</a:t>
            </a:r>
          </a:p>
        </p:txBody>
      </p:sp>
      <p:sp>
        <p:nvSpPr>
          <p:cNvPr id="7171" name="Rectangle 3"/>
          <p:cNvSpPr>
            <a:spLocks noGrp="1"/>
          </p:cNvSpPr>
          <p:nvPr>
            <p:ph type="body" idx="1"/>
          </p:nvPr>
        </p:nvSpPr>
        <p:spPr>
          <a:xfrm>
            <a:off x="0" y="785794"/>
            <a:ext cx="5724128" cy="5784868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Arial" charset="0"/>
              <a:buNone/>
              <a:defRPr/>
            </a:pPr>
            <a:r>
              <a:rPr lang="ru-RU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         В честь Коваленко Георгия Ефремовича , одного из </a:t>
            </a:r>
            <a:r>
              <a:rPr lang="ru-RU" sz="1600" b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первых жителей </a:t>
            </a:r>
            <a:r>
              <a:rPr lang="ru-RU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поселка,  открыта памятная доска.</a:t>
            </a:r>
            <a:br>
              <a:rPr lang="ru-RU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</a:br>
            <a:r>
              <a:rPr lang="ru-RU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  В 1940 году Г. Е. Коваленко был избран первым секретарем РК ВКП(б) Жуковского района Орловской области. </a:t>
            </a:r>
            <a:br>
              <a:rPr lang="ru-RU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</a:br>
            <a:r>
              <a:rPr lang="ru-RU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С 1944     года он председатель Брянского облисполкома. В 1949 году, работал в г. Грозном председателем облисполкома, затем с 1957 года — председателем Владимирского облисполкома. Он много сделал для развития экономики и социальной сферы этих областей. </a:t>
            </a:r>
            <a:br>
              <a:rPr lang="ru-RU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</a:br>
            <a:r>
              <a:rPr lang="ru-RU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На всех участках работы Георгий Ефремович проявил себя инициативным, добросовестным работником,  чутким и отзывчивым товарищем. Его отличали большое трудолюбие и деловитость.</a:t>
            </a:r>
            <a:br>
              <a:rPr lang="ru-RU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</a:br>
            <a:r>
              <a:rPr lang="ru-RU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  Г. Е. Коваленко являлся депутатом Верховного Совета СССР трех созывов, депутатом Верховного Совета РСФСР, ЧИАССР.  </a:t>
            </a:r>
            <a:br>
              <a:rPr lang="ru-RU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</a:br>
            <a:r>
              <a:rPr lang="ru-RU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Г. Е. Коваленко награжден двумя орденами Отечественной войны 1-й степени, орденом Трудового Красного Знамени, медалью «Партизану Отечественной войны» 1-й степени и многими другими медалями.  </a:t>
            </a:r>
            <a:br>
              <a:rPr lang="ru-RU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</a:br>
            <a:r>
              <a:rPr lang="ru-RU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Г.Е.Коваленко умер в 1992 году и похоронен в городе Грозном. </a:t>
            </a:r>
          </a:p>
        </p:txBody>
      </p:sp>
      <p:pic>
        <p:nvPicPr>
          <p:cNvPr id="16389" name="Picture 7" descr="IMG_20150413_172619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796136" y="0"/>
            <a:ext cx="3024336" cy="218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Picture 9" descr="Коваленко в 1986 году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715000" y="2428875"/>
            <a:ext cx="2844800" cy="415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8000">
    <p:newsfla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/>
          </p:cNvSpPr>
          <p:nvPr>
            <p:ph type="title"/>
          </p:nvPr>
        </p:nvSpPr>
        <p:spPr>
          <a:xfrm>
            <a:off x="571472" y="500042"/>
            <a:ext cx="7929586" cy="1571636"/>
          </a:xfrm>
        </p:spPr>
        <p:txBody>
          <a:bodyPr/>
          <a:lstStyle/>
          <a:p>
            <a:pPr>
              <a:defRPr/>
            </a:pPr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Мемориал- </a:t>
            </a:r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уроженцам  поселка, погибшим во время Великой Отечественной войны.</a:t>
            </a:r>
          </a:p>
        </p:txBody>
      </p:sp>
      <p:pic>
        <p:nvPicPr>
          <p:cNvPr id="19459" name="Picture 2" descr="F:\стелла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42976" y="2082208"/>
            <a:ext cx="7358113" cy="4314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5000">
    <p:newsfla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Списки погибших жителей посёлка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5" descr="DSC04986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357422" y="3714752"/>
            <a:ext cx="4924361" cy="21431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6" descr="DSC04987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86314" y="1785926"/>
            <a:ext cx="4071966" cy="19700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4" descr="DSC04985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3205" y="1571612"/>
            <a:ext cx="4211773" cy="21431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advTm="5000">
    <p:newsfla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tx1">
                      <a:lumMod val="95000"/>
                      <a:lumOff val="5000"/>
                      <a:alpha val="6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Памятный знак бойцам 307 стрелковой </a:t>
            </a:r>
            <a:r>
              <a:rPr lang="ru-RU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tx1">
                      <a:lumMod val="95000"/>
                      <a:lumOff val="5000"/>
                      <a:alpha val="6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дивизиии</a:t>
            </a:r>
            <a:endParaRPr lang="ru-RU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glow rad="101600">
                  <a:schemeClr val="tx1">
                    <a:lumMod val="95000"/>
                    <a:lumOff val="5000"/>
                    <a:alpha val="60000"/>
                  </a:schemeClr>
                </a:glow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5" y="1556792"/>
            <a:ext cx="6336703" cy="4824536"/>
          </a:xfrm>
          <a:prstGeom prst="snip1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1" descr="C:\Documents and Settings\Admin\Рабочий стол\Б.Березка фото для музея\Ивановская дивизия ул.Набережная.jpg"/>
          <p:cNvPicPr>
            <a:picLocks noChangeAspect="1" noChangeArrowheads="1"/>
          </p:cNvPicPr>
          <p:nvPr/>
        </p:nvPicPr>
        <p:blipFill>
          <a:blip r:embed="rId3" cstate="email">
            <a:lum bright="10000" contrast="10000"/>
          </a:blip>
          <a:srcRect/>
          <a:stretch>
            <a:fillRect/>
          </a:stretch>
        </p:blipFill>
        <p:spPr bwMode="auto">
          <a:xfrm rot="-60000">
            <a:off x="276137" y="1660666"/>
            <a:ext cx="3676641" cy="285306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advTm="5000">
    <p:newsflash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217</TotalTime>
  <Words>431</Words>
  <Application>Microsoft Office PowerPoint</Application>
  <PresentationFormat>Экран (4:3)</PresentationFormat>
  <Paragraphs>53</Paragraphs>
  <Slides>16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1_Тема Office</vt:lpstr>
      <vt:lpstr>Электронный путеводитель по памятным местам  пгт. Белая Берёзка</vt:lpstr>
      <vt:lpstr>Слайд 2</vt:lpstr>
      <vt:lpstr>Слайд 3</vt:lpstr>
      <vt:lpstr>Остапов Яков  Павлович </vt:lpstr>
      <vt:lpstr>Слайд 5</vt:lpstr>
      <vt:lpstr>Коваленко Георгий Ефремович</vt:lpstr>
      <vt:lpstr>Мемориал- уроженцам  поселка, погибшим во время Великой Отечественной войны.</vt:lpstr>
      <vt:lpstr>Списки погибших жителей посёлка</vt:lpstr>
      <vt:lpstr>Памятный знак бойцам 307 стрелковой дивизиии</vt:lpstr>
      <vt:lpstr>Памятный знак воинам 13 Армии</vt:lpstr>
      <vt:lpstr>Кошелев Василий Иванович</vt:lpstr>
      <vt:lpstr>Первый состав отряда  им. Чапаева </vt:lpstr>
      <vt:lpstr>Памятные доски на проходной комбината</vt:lpstr>
      <vt:lpstr>Балухтин Филипп Степанович</vt:lpstr>
      <vt:lpstr>Ромашин Михаил Петрович – герой Советского Союза</vt:lpstr>
      <vt:lpstr>Слайд 16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учитель</dc:creator>
  <cp:lastModifiedBy>Admin</cp:lastModifiedBy>
  <cp:revision>37</cp:revision>
  <dcterms:created xsi:type="dcterms:W3CDTF">2015-04-09T11:35:06Z</dcterms:created>
  <dcterms:modified xsi:type="dcterms:W3CDTF">2015-04-18T19:40:27Z</dcterms:modified>
</cp:coreProperties>
</file>